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y="5143500" cx="9144000"/>
  <p:notesSz cx="6858000" cy="9144000"/>
  <p:embeddedFontLst>
    <p:embeddedFont>
      <p:font typeface="Playfair Display"/>
      <p:regular r:id="rId22"/>
      <p:bold r:id="rId23"/>
      <p:italic r:id="rId24"/>
      <p:boldItalic r:id="rId25"/>
    </p:embeddedFont>
    <p:embeddedFont>
      <p:font typeface="Montserrat"/>
      <p:regular r:id="rId26"/>
      <p:bold r:id="rId27"/>
      <p:italic r:id="rId28"/>
      <p:boldItalic r:id="rId29"/>
    </p:embeddedFont>
    <p:embeddedFont>
      <p:font typeface="Oswald"/>
      <p:regular r:id="rId30"/>
      <p:bold r:id="rId3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font" Target="fonts/PlayfairDisplay-regular.fntdata"/><Relationship Id="rId21" Type="http://schemas.openxmlformats.org/officeDocument/2006/relationships/slide" Target="slides/slide16.xml"/><Relationship Id="rId24" Type="http://schemas.openxmlformats.org/officeDocument/2006/relationships/font" Target="fonts/PlayfairDisplay-italic.fntdata"/><Relationship Id="rId23" Type="http://schemas.openxmlformats.org/officeDocument/2006/relationships/font" Target="fonts/PlayfairDisplay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Montserrat-regular.fntdata"/><Relationship Id="rId25" Type="http://schemas.openxmlformats.org/officeDocument/2006/relationships/font" Target="fonts/PlayfairDisplay-boldItalic.fntdata"/><Relationship Id="rId28" Type="http://schemas.openxmlformats.org/officeDocument/2006/relationships/font" Target="fonts/Montserrat-italic.fntdata"/><Relationship Id="rId27" Type="http://schemas.openxmlformats.org/officeDocument/2006/relationships/font" Target="fonts/Montserrat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Montserrat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Oswald-bold.fntdata"/><Relationship Id="rId30" Type="http://schemas.openxmlformats.org/officeDocument/2006/relationships/font" Target="fonts/Oswald-regular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Google Shape;56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157c24d2135_0_1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157c24d2135_0_1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157c24d2135_0_1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157c24d2135_0_1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157c24d2135_0_1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157c24d2135_0_1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157c24d2135_0_1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157c24d2135_0_1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157c24d2135_0_1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157c24d2135_0_1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157c24d2135_0_1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157c24d2135_0_1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157c24d2135_0_1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157c24d2135_0_1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157c24d2135_0_10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157c24d2135_0_1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157c24d2135_0_10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157c24d2135_0_1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157c24d2135_0_1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157c24d2135_0_1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157c24d2135_0_1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157c24d2135_0_1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157c24d2135_0_1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157c24d2135_0_1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157c24d2135_0_1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157c24d2135_0_1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157c24d2135_0_1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157c24d2135_0_1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157c24d2135_0_1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157c24d2135_0_1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rgbClr val="FFF2CC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4286250" y="0"/>
            <a:ext cx="723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4358475" y="0"/>
            <a:ext cx="3853200" cy="5143500"/>
          </a:xfrm>
          <a:prstGeom prst="rect">
            <a:avLst/>
          </a:prstGeom>
          <a:solidFill>
            <a:srgbClr val="6FA8D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>
            <p:ph type="ctrTitle"/>
          </p:nvPr>
        </p:nvSpPr>
        <p:spPr>
          <a:xfrm>
            <a:off x="344250" y="1403850"/>
            <a:ext cx="8455500" cy="2146800"/>
          </a:xfrm>
          <a:prstGeom prst="rect">
            <a:avLst/>
          </a:prstGeom>
          <a:solidFill>
            <a:srgbClr val="FFFFFF"/>
          </a:solidFill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344250" y="3550650"/>
            <a:ext cx="4910100" cy="577800"/>
          </a:xfrm>
          <a:prstGeom prst="rect">
            <a:avLst/>
          </a:prstGeom>
          <a:solidFill>
            <a:schemeClr val="dk2"/>
          </a:solidFill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1"/>
          <p:cNvSpPr txBox="1"/>
          <p:nvPr>
            <p:ph hasCustomPrompt="1" type="title"/>
          </p:nvPr>
        </p:nvSpPr>
        <p:spPr>
          <a:xfrm>
            <a:off x="311700" y="999925"/>
            <a:ext cx="8520600" cy="214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r>
              <a:t>xx%</a:t>
            </a:r>
          </a:p>
        </p:txBody>
      </p:sp>
      <p:sp>
        <p:nvSpPr>
          <p:cNvPr id="50" name="Google Shape;50;p11"/>
          <p:cNvSpPr txBox="1"/>
          <p:nvPr>
            <p:ph idx="1" type="body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>
                <a:highlight>
                  <a:srgbClr val="FFF2CC"/>
                </a:highlight>
              </a:defRPr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>
                <a:highlight>
                  <a:srgbClr val="FFF2CC"/>
                </a:highlight>
              </a:defRPr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>
                <a:highlight>
                  <a:srgbClr val="FFF2CC"/>
                </a:highlight>
              </a:defRPr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>
                <a:highlight>
                  <a:srgbClr val="FFF2CC"/>
                </a:highlight>
              </a:defRPr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>
                <a:highlight>
                  <a:srgbClr val="FFF2CC"/>
                </a:highlight>
              </a:defRPr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>
                <a:highlight>
                  <a:srgbClr val="FFF2CC"/>
                </a:highlight>
              </a:defRPr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>
                <a:highlight>
                  <a:srgbClr val="FFF2CC"/>
                </a:highlight>
              </a:defRPr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>
                <a:highlight>
                  <a:srgbClr val="FFF2CC"/>
                </a:highlight>
              </a:defRPr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>
                <a:highlight>
                  <a:srgbClr val="FFF2CC"/>
                </a:highlight>
              </a:defRPr>
            </a:lvl9pPr>
          </a:lstStyle>
          <a:p/>
        </p:txBody>
      </p:sp>
      <p:sp>
        <p:nvSpPr>
          <p:cNvPr id="51" name="Google Shape;51;p11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2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rgbClr val="6FA8DC"/>
        </a:solid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/>
          <p:nvPr/>
        </p:nvSpPr>
        <p:spPr>
          <a:xfrm rot="5400000">
            <a:off x="4550700" y="-498600"/>
            <a:ext cx="42600" cy="8455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" name="Google Shape;17;p3"/>
          <p:cNvSpPr txBox="1"/>
          <p:nvPr>
            <p:ph type="title"/>
          </p:nvPr>
        </p:nvSpPr>
        <p:spPr>
          <a:xfrm>
            <a:off x="344250" y="1403850"/>
            <a:ext cx="8455500" cy="2146800"/>
          </a:xfrm>
          <a:prstGeom prst="rect">
            <a:avLst/>
          </a:prstGeom>
          <a:solidFill>
            <a:srgbClr val="FFFFFF"/>
          </a:solidFill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highlight>
                  <a:srgbClr val="FFF2CC"/>
                </a:highlight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" type="body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highlight>
                  <a:srgbClr val="FFF2CC"/>
                </a:highlight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" type="body"/>
          </p:nvPr>
        </p:nvSpPr>
        <p:spPr>
          <a:xfrm>
            <a:off x="311700" y="1234050"/>
            <a:ext cx="39999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" name="Google Shape;26;p5"/>
          <p:cNvSpPr txBox="1"/>
          <p:nvPr>
            <p:ph idx="2" type="body"/>
          </p:nvPr>
        </p:nvSpPr>
        <p:spPr>
          <a:xfrm>
            <a:off x="4832400" y="1234050"/>
            <a:ext cx="39999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5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highlight>
                  <a:srgbClr val="FFF2CC"/>
                </a:highlight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0" name="Google Shape;30;p6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>
                <a:highlight>
                  <a:srgbClr val="FFF2CC"/>
                </a:highlight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3" name="Google Shape;33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7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rgbClr val="6FA8DC"/>
        </a:solidFill>
      </p:bgPr>
    </p:bg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8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37" name="Google Shape;37;p8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9"/>
          <p:cNvSpPr/>
          <p:nvPr/>
        </p:nvSpPr>
        <p:spPr>
          <a:xfrm>
            <a:off x="4572000" y="-75"/>
            <a:ext cx="4572000" cy="5143500"/>
          </a:xfrm>
          <a:prstGeom prst="rect">
            <a:avLst/>
          </a:prstGeom>
          <a:solidFill>
            <a:srgbClr val="6FA8D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0" name="Google Shape;40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1" name="Google Shape;41;p9"/>
          <p:cNvSpPr txBox="1"/>
          <p:nvPr>
            <p:ph type="title"/>
          </p:nvPr>
        </p:nvSpPr>
        <p:spPr>
          <a:xfrm>
            <a:off x="265500" y="1081675"/>
            <a:ext cx="4045200" cy="178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>
                <a:highlight>
                  <a:srgbClr val="FFF2CC"/>
                </a:highlight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2" name="Google Shape;42;p9"/>
          <p:cNvSpPr txBox="1"/>
          <p:nvPr>
            <p:ph idx="1" type="subTitle"/>
          </p:nvPr>
        </p:nvSpPr>
        <p:spPr>
          <a:xfrm>
            <a:off x="265500" y="29214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3" name="Google Shape;43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>
                <a:highlight>
                  <a:schemeClr val="lt1"/>
                </a:highlight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>
                <a:highlight>
                  <a:schemeClr val="lt1"/>
                </a:highlight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>
                <a:highlight>
                  <a:schemeClr val="lt1"/>
                </a:highlight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>
                <a:highlight>
                  <a:schemeClr val="lt1"/>
                </a:highlight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>
                <a:highlight>
                  <a:schemeClr val="lt1"/>
                </a:highlight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>
                <a:highlight>
                  <a:schemeClr val="lt1"/>
                </a:highlight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>
                <a:highlight>
                  <a:schemeClr val="lt1"/>
                </a:highlight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>
                <a:highlight>
                  <a:schemeClr val="lt1"/>
                </a:highlight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>
                <a:highlight>
                  <a:schemeClr val="lt1"/>
                </a:highlight>
              </a:defRPr>
            </a:lvl9pPr>
          </a:lstStyle>
          <a:p/>
        </p:txBody>
      </p:sp>
      <p:sp>
        <p:nvSpPr>
          <p:cNvPr id="44" name="Google Shape;44;p9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>
                <a:highlight>
                  <a:srgbClr val="FFF2CC"/>
                </a:highlight>
              </a:defRPr>
            </a:lvl1pPr>
          </a:lstStyle>
          <a:p/>
        </p:txBody>
      </p:sp>
      <p:sp>
        <p:nvSpPr>
          <p:cNvPr id="47" name="Google Shape;47;p10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pop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Playfair Display"/>
              <a:buChar char="●"/>
              <a:defRPr sz="18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○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■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●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○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■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●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○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■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6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 txBox="1"/>
          <p:nvPr>
            <p:ph type="ctrTitle"/>
          </p:nvPr>
        </p:nvSpPr>
        <p:spPr>
          <a:xfrm>
            <a:off x="344250" y="1403850"/>
            <a:ext cx="8455500" cy="2146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/>
              <a:t>Online Marketing Research Secrets for Retirees</a:t>
            </a:r>
            <a:endParaRPr sz="5000"/>
          </a:p>
        </p:txBody>
      </p:sp>
      <p:sp>
        <p:nvSpPr>
          <p:cNvPr id="59" name="Google Shape;59;p13"/>
          <p:cNvSpPr txBox="1"/>
          <p:nvPr>
            <p:ph idx="1" type="subTitle"/>
          </p:nvPr>
        </p:nvSpPr>
        <p:spPr>
          <a:xfrm>
            <a:off x="344250" y="3550650"/>
            <a:ext cx="5143500" cy="72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688"/>
              <a:buNone/>
            </a:pPr>
            <a:r>
              <a:rPr lang="en" sz="1425"/>
              <a:t>An understanding of the basics of online marketing research will help retirees get the most out of their research efforts.</a:t>
            </a:r>
            <a:endParaRPr sz="1425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2"/>
          <p:cNvSpPr txBox="1"/>
          <p:nvPr>
            <p:ph type="title"/>
          </p:nvPr>
        </p:nvSpPr>
        <p:spPr>
          <a:xfrm>
            <a:off x="311700" y="999925"/>
            <a:ext cx="8520600" cy="214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/>
              <a:t>How can you optimize your online marketing research for greater effectiveness?</a:t>
            </a:r>
            <a:endParaRPr sz="4000"/>
          </a:p>
        </p:txBody>
      </p:sp>
      <p:sp>
        <p:nvSpPr>
          <p:cNvPr id="113" name="Google Shape;113;p22"/>
          <p:cNvSpPr txBox="1"/>
          <p:nvPr>
            <p:ph idx="1" type="body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You can use research studies to improve the quality of your marketing efforts or use user research to make sure that your websites are user-friendly.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 can online marketing research help retirees target their marketing campaigns more effectively?</a:t>
            </a:r>
            <a:endParaRPr/>
          </a:p>
        </p:txBody>
      </p:sp>
      <p:sp>
        <p:nvSpPr>
          <p:cNvPr id="119" name="Google Shape;119;p23"/>
          <p:cNvSpPr txBox="1"/>
          <p:nvPr>
            <p:ph idx="1" type="body"/>
          </p:nvPr>
        </p:nvSpPr>
        <p:spPr>
          <a:xfrm>
            <a:off x="311700" y="1488175"/>
            <a:ext cx="8520600" cy="308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Understand target market preferences</a:t>
            </a:r>
            <a:br>
              <a:rPr lang="en"/>
            </a:b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Analyze customer data</a:t>
            </a:r>
            <a:br>
              <a:rPr lang="en"/>
            </a:b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Identify customer needs</a:t>
            </a:r>
            <a:br>
              <a:rPr lang="en"/>
            </a:b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Create effective customer incentives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4"/>
          <p:cNvSpPr txBox="1"/>
          <p:nvPr>
            <p:ph type="title"/>
          </p:nvPr>
        </p:nvSpPr>
        <p:spPr>
          <a:xfrm>
            <a:off x="311700" y="999925"/>
            <a:ext cx="8520600" cy="214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/>
              <a:t>How can online marketing research be used to improve decision-making processes?</a:t>
            </a:r>
            <a:endParaRPr sz="4000"/>
          </a:p>
        </p:txBody>
      </p:sp>
      <p:sp>
        <p:nvSpPr>
          <p:cNvPr id="125" name="Google Shape;125;p24"/>
          <p:cNvSpPr txBox="1"/>
          <p:nvPr>
            <p:ph idx="1" type="body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By using it to understand what motivates customers, you can create better products and services that meet their desires and needs.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Ef</a:t>
            </a:r>
            <a:r>
              <a:rPr lang="en"/>
              <a:t>fective ways to utilize your findings from your online research</a:t>
            </a:r>
            <a:endParaRPr/>
          </a:p>
        </p:txBody>
      </p:sp>
      <p:sp>
        <p:nvSpPr>
          <p:cNvPr id="131" name="Google Shape;131;p25"/>
          <p:cNvSpPr txBox="1"/>
          <p:nvPr>
            <p:ph idx="1" type="body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Be organized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F</a:t>
            </a:r>
            <a:r>
              <a:rPr lang="en"/>
              <a:t>ind the sources of information that will support your findings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Use your findings to inform your decision-making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Implement your plan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</a:t>
            </a:r>
            <a:r>
              <a:rPr lang="en"/>
              <a:t>he best methods for communicating the results of your online research to your target audience</a:t>
            </a:r>
            <a:endParaRPr/>
          </a:p>
        </p:txBody>
      </p:sp>
      <p:sp>
        <p:nvSpPr>
          <p:cNvPr id="137" name="Google Shape;137;p26"/>
          <p:cNvSpPr txBox="1"/>
          <p:nvPr>
            <p:ph idx="1" type="body"/>
          </p:nvPr>
        </p:nvSpPr>
        <p:spPr>
          <a:xfrm>
            <a:off x="311700" y="1516075"/>
            <a:ext cx="8520600" cy="3052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</a:t>
            </a:r>
            <a:r>
              <a:rPr lang="en"/>
              <a:t>roduce a report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Create an infographic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Write a blog post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Produce a video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Create slideshows or whitepapers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</a:t>
            </a:r>
            <a:r>
              <a:rPr lang="en"/>
              <a:t>he most effective ways to measure the success of your online marketing campaigns</a:t>
            </a:r>
            <a:endParaRPr/>
          </a:p>
        </p:txBody>
      </p:sp>
      <p:sp>
        <p:nvSpPr>
          <p:cNvPr id="143" name="Google Shape;143;p27"/>
          <p:cNvSpPr txBox="1"/>
          <p:nvPr>
            <p:ph idx="1" type="body"/>
          </p:nvPr>
        </p:nvSpPr>
        <p:spPr>
          <a:xfrm>
            <a:off x="311700" y="1478875"/>
            <a:ext cx="8520600" cy="309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Visitor traffic and conversion rates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Email subscriptions and opt-ins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Social media shares and retweeting 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Web analytics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8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300"/>
              <a:t>When conducting online marketing research, it is important to remember that not all customers are alike. It is important to target your customers appropriately to maximize your chances of success.</a:t>
            </a:r>
            <a:endParaRPr sz="33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</a:t>
            </a:r>
            <a:r>
              <a:rPr lang="en"/>
              <a:t>ommon misconceptions about online marketing research</a:t>
            </a:r>
            <a:endParaRPr/>
          </a:p>
        </p:txBody>
      </p:sp>
      <p:sp>
        <p:nvSpPr>
          <p:cNvPr id="65" name="Google Shape;65;p14"/>
          <p:cNvSpPr txBox="1"/>
          <p:nvPr>
            <p:ph idx="1" type="body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complicated and time-consuming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only for professionals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expensive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requires a lot of expertise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only for large businesses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</a:t>
            </a:r>
            <a:r>
              <a:rPr lang="en"/>
              <a:t>ommon problems that can occur when conducting online marketing research</a:t>
            </a:r>
            <a:endParaRPr/>
          </a:p>
        </p:txBody>
      </p:sp>
      <p:sp>
        <p:nvSpPr>
          <p:cNvPr id="71" name="Google Shape;71;p15"/>
          <p:cNvSpPr txBox="1"/>
          <p:nvPr>
            <p:ph idx="1" type="body"/>
          </p:nvPr>
        </p:nvSpPr>
        <p:spPr>
          <a:xfrm>
            <a:off x="311700" y="1609100"/>
            <a:ext cx="8520600" cy="295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Don’t</a:t>
            </a:r>
            <a:r>
              <a:rPr lang="en"/>
              <a:t> have the time to complete the research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Don’t have the proper equipment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Don’t have the proper knowledge about the internet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</a:t>
            </a:r>
            <a:r>
              <a:rPr lang="en"/>
              <a:t>ost common types of online research that you can conduct</a:t>
            </a:r>
            <a:endParaRPr/>
          </a:p>
        </p:txBody>
      </p:sp>
      <p:sp>
        <p:nvSpPr>
          <p:cNvPr id="77" name="Google Shape;77;p16"/>
          <p:cNvSpPr txBox="1"/>
          <p:nvPr>
            <p:ph idx="1" type="body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Online Sources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Databases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Social Media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Interviews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Surveys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b</a:t>
            </a:r>
            <a:r>
              <a:rPr lang="en"/>
              <a:t>est online marketing research tools and techniques</a:t>
            </a:r>
            <a:endParaRPr/>
          </a:p>
        </p:txBody>
      </p:sp>
      <p:sp>
        <p:nvSpPr>
          <p:cNvPr id="83" name="Google Shape;83;p17"/>
          <p:cNvSpPr txBox="1"/>
          <p:nvPr>
            <p:ph idx="1" type="body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Online surveys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Focus groups 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Online advertising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</a:t>
            </a:r>
            <a:r>
              <a:rPr lang="en"/>
              <a:t>ost common data sources you can use to conduct online research</a:t>
            </a:r>
            <a:endParaRPr/>
          </a:p>
        </p:txBody>
      </p:sp>
      <p:sp>
        <p:nvSpPr>
          <p:cNvPr id="89" name="Google Shape;89;p18"/>
          <p:cNvSpPr txBox="1"/>
          <p:nvPr>
            <p:ph idx="1" type="body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Internet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Newspapers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Magazines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Be</a:t>
            </a:r>
            <a:r>
              <a:rPr lang="en"/>
              <a:t>nefits of employing online marketing research</a:t>
            </a:r>
            <a:endParaRPr/>
          </a:p>
        </p:txBody>
      </p:sp>
      <p:sp>
        <p:nvSpPr>
          <p:cNvPr id="95" name="Google Shape;95;p19"/>
          <p:cNvSpPr txBox="1"/>
          <p:nvPr>
            <p:ph idx="1" type="body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It can help you better understand your customers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</a:t>
            </a:r>
            <a:r>
              <a:rPr lang="en"/>
              <a:t>t can help you measure the impact of your marketing campaigns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It can help you identify new opportunities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best practices for conducting online marketing research</a:t>
            </a:r>
            <a:endParaRPr/>
          </a:p>
        </p:txBody>
      </p:sp>
      <p:sp>
        <p:nvSpPr>
          <p:cNvPr id="101" name="Google Shape;101;p20"/>
          <p:cNvSpPr txBox="1"/>
          <p:nvPr>
            <p:ph idx="1" type="body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Define your objectives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Identify your target market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Conduct market research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Plan your online marketing research campaign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Execute your online marketing research campaign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worst practices for conducting online marketing research</a:t>
            </a:r>
            <a:endParaRPr/>
          </a:p>
        </p:txBody>
      </p:sp>
      <p:sp>
        <p:nvSpPr>
          <p:cNvPr id="107" name="Google Shape;107;p21"/>
          <p:cNvSpPr txBox="1"/>
          <p:nvPr>
            <p:ph idx="1" type="body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N</a:t>
            </a:r>
            <a:r>
              <a:rPr lang="en"/>
              <a:t>ot conducting any online marketing research at all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Conducting research that is biased and/or not representative of the population you're targeting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Relying too heavily on surveys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Conducting research that's not well designed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Not tracking research results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Pop">
  <a:themeElements>
    <a:clrScheme name="Pop">
      <a:dk1>
        <a:srgbClr val="F8E71C"/>
      </a:dk1>
      <a:lt1>
        <a:srgbClr val="FFFFFF"/>
      </a:lt1>
      <a:dk2>
        <a:srgbClr val="000000"/>
      </a:dk2>
      <a:lt2>
        <a:srgbClr val="D9D9D9"/>
      </a:lt2>
      <a:accent1>
        <a:srgbClr val="666666"/>
      </a:accent1>
      <a:accent2>
        <a:srgbClr val="483165"/>
      </a:accent2>
      <a:accent3>
        <a:srgbClr val="EB1E95"/>
      </a:accent3>
      <a:accent4>
        <a:srgbClr val="01AFD1"/>
      </a:accent4>
      <a:accent5>
        <a:srgbClr val="0F9D58"/>
      </a:accent5>
      <a:accent6>
        <a:srgbClr val="9C27B0"/>
      </a:accent6>
      <a:hlink>
        <a:srgbClr val="0F9D58"/>
      </a:hlink>
      <a:folHlink>
        <a:srgbClr val="0F9D5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